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6423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1538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0702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89946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29280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0781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331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44250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09217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45074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4745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646239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371600" y="2133600"/>
            <a:ext cx="7772400" cy="1470025"/>
          </a:xfrm>
        </p:spPr>
        <p:txBody>
          <a:bodyPr>
            <a:normAutofit fontScale="90000"/>
          </a:bodyPr>
          <a:lstStyle/>
          <a:p>
            <a:r>
              <a:rPr lang="en-US" dirty="0" smtClean="0"/>
              <a:t>RULES GOVERNING ADVOCATES AS PER PART VI OF BAR COUNCIL OF INDIA RULES  </a:t>
            </a:r>
            <a:endParaRPr lang="en-US" dirty="0"/>
          </a:p>
        </p:txBody>
      </p:sp>
    </p:spTree>
    <p:extLst>
      <p:ext uri="{BB962C8B-B14F-4D97-AF65-F5344CB8AC3E}">
        <p14:creationId xmlns:p14="http://schemas.microsoft.com/office/powerpoint/2010/main" val="322705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 render legal aid</a:t>
            </a:r>
            <a:endParaRPr lang="en-US" dirty="0"/>
          </a:p>
        </p:txBody>
      </p:sp>
      <p:sp>
        <p:nvSpPr>
          <p:cNvPr id="3" name="Content Placeholder 2"/>
          <p:cNvSpPr>
            <a:spLocks noGrp="1"/>
          </p:cNvSpPr>
          <p:nvPr>
            <p:ph idx="1"/>
          </p:nvPr>
        </p:nvSpPr>
        <p:spPr/>
        <p:txBody>
          <a:bodyPr/>
          <a:lstStyle/>
          <a:p>
            <a:r>
              <a:rPr lang="en-US" dirty="0" smtClean="0"/>
              <a:t>Every advocate shall bear in mind that any one genuinely in need of a lawyer is entitled to legal assistance even though he cannot pay for it fully or adequately and that within the limits of an Advocate’s economic condition, free legal assistance to the indigent and oppressed is one of the highest obligations an advocate owes to society.</a:t>
            </a:r>
            <a:endParaRPr lang="en-US" dirty="0"/>
          </a:p>
        </p:txBody>
      </p:sp>
    </p:spTree>
    <p:extLst>
      <p:ext uri="{BB962C8B-B14F-4D97-AF65-F5344CB8AC3E}">
        <p14:creationId xmlns:p14="http://schemas.microsoft.com/office/powerpoint/2010/main" val="21394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on other Employments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Rule 47- An advocate is not to engage in any business other than a sleeping partner in a firm. </a:t>
            </a:r>
          </a:p>
          <a:p>
            <a:r>
              <a:rPr lang="en-US" sz="2400" dirty="0" smtClean="0"/>
              <a:t>Rule 48- He may be Director/Chairman of a company provided that he does not do any work in executive character.</a:t>
            </a:r>
          </a:p>
          <a:p>
            <a:r>
              <a:rPr lang="en-US" sz="2400" dirty="0" smtClean="0"/>
              <a:t>Rule 49-  He shall not be a full time salaried employee as long as he continues to </a:t>
            </a:r>
            <a:r>
              <a:rPr lang="en-US" sz="2400" dirty="0" err="1" smtClean="0"/>
              <a:t>practise</a:t>
            </a:r>
            <a:r>
              <a:rPr lang="en-US" sz="2400" dirty="0" smtClean="0"/>
              <a:t>.</a:t>
            </a:r>
          </a:p>
          <a:p>
            <a:r>
              <a:rPr lang="en-US" sz="2400" dirty="0" smtClean="0"/>
              <a:t>Rule 50- He may continue in the inherited family business but he cannot be involved in the management of such business.</a:t>
            </a:r>
          </a:p>
          <a:p>
            <a:r>
              <a:rPr lang="en-US" sz="2400" dirty="0" smtClean="0"/>
              <a:t>Rule 51- He may review Parliamentary bills, edit text books, coach students or  do other academic work on remuneration.</a:t>
            </a:r>
          </a:p>
          <a:p>
            <a:r>
              <a:rPr lang="en-US" sz="2400" dirty="0" smtClean="0"/>
              <a:t>Rule 52- He can accept part time employment with the consent of State Bar Council. </a:t>
            </a:r>
            <a:endParaRPr lang="en-US" sz="2400" dirty="0"/>
          </a:p>
        </p:txBody>
      </p:sp>
    </p:spTree>
    <p:extLst>
      <p:ext uri="{BB962C8B-B14F-4D97-AF65-F5344CB8AC3E}">
        <p14:creationId xmlns:p14="http://schemas.microsoft.com/office/powerpoint/2010/main" val="320628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RULES GOVERNING ADVOCATES</a:t>
            </a:r>
            <a:endParaRPr lang="en-US" dirty="0"/>
          </a:p>
        </p:txBody>
      </p:sp>
      <p:sp>
        <p:nvSpPr>
          <p:cNvPr id="5" name="Content Placeholder 4"/>
          <p:cNvSpPr>
            <a:spLocks noGrp="1"/>
          </p:cNvSpPr>
          <p:nvPr>
            <p:ph sz="half" idx="1"/>
          </p:nvPr>
        </p:nvSpPr>
        <p:spPr/>
        <p:txBody>
          <a:bodyPr>
            <a:normAutofit fontScale="85000" lnSpcReduction="20000"/>
          </a:bodyPr>
          <a:lstStyle/>
          <a:p>
            <a:r>
              <a:rPr lang="en-US" dirty="0" smtClean="0"/>
              <a:t>RESTRICTIONS ON SENIOR ADVOCATES-  who are senior advocates: Section 16:Advocates Act- An </a:t>
            </a:r>
            <a:r>
              <a:rPr lang="en-US" dirty="0"/>
              <a:t>advocate may, with his consent, be designated as senior advocate if the Supreme Court or a High Court is of opinion that by virtue of his </a:t>
            </a:r>
            <a:r>
              <a:rPr lang="en-US" dirty="0" smtClean="0"/>
              <a:t>ability, standing </a:t>
            </a:r>
            <a:r>
              <a:rPr lang="en-US" dirty="0"/>
              <a:t>at the Bar or special knowledge or experience in </a:t>
            </a:r>
            <a:r>
              <a:rPr lang="en-US" dirty="0" smtClean="0"/>
              <a:t>law, </a:t>
            </a:r>
            <a:r>
              <a:rPr lang="en-US" dirty="0"/>
              <a:t>he is deserving of such </a:t>
            </a:r>
            <a:r>
              <a:rPr lang="en-US" dirty="0" smtClean="0"/>
              <a:t>distinction</a:t>
            </a:r>
            <a:endParaRPr lang="en-US" dirty="0"/>
          </a:p>
        </p:txBody>
      </p:sp>
      <p:sp>
        <p:nvSpPr>
          <p:cNvPr id="6" name="Content Placeholder 5"/>
          <p:cNvSpPr>
            <a:spLocks noGrp="1"/>
          </p:cNvSpPr>
          <p:nvPr>
            <p:ph sz="half" idx="2"/>
          </p:nvPr>
        </p:nvSpPr>
        <p:spPr/>
        <p:txBody>
          <a:bodyPr>
            <a:normAutofit fontScale="85000" lnSpcReduction="20000"/>
          </a:bodyPr>
          <a:lstStyle/>
          <a:p>
            <a:r>
              <a:rPr lang="en-US" dirty="0" smtClean="0"/>
              <a:t>STANDARDS OF PROFESSIONAL CONDUCT</a:t>
            </a:r>
            <a:endParaRPr lang="en-US" dirty="0"/>
          </a:p>
        </p:txBody>
      </p:sp>
    </p:spTree>
    <p:extLst>
      <p:ext uri="{BB962C8B-B14F-4D97-AF65-F5344CB8AC3E}">
        <p14:creationId xmlns:p14="http://schemas.microsoft.com/office/powerpoint/2010/main" val="110174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685799"/>
          </a:xfrm>
        </p:spPr>
        <p:txBody>
          <a:bodyPr>
            <a:normAutofit/>
          </a:bodyPr>
          <a:lstStyle/>
          <a:p>
            <a:r>
              <a:rPr lang="en-US" sz="3200" dirty="0" smtClean="0"/>
              <a:t>7 RESTRICTIONS ON SENIOR ADVOCATES</a:t>
            </a:r>
            <a:endParaRPr lang="en-US" sz="3200" dirty="0"/>
          </a:p>
        </p:txBody>
      </p:sp>
      <p:sp>
        <p:nvSpPr>
          <p:cNvPr id="3" name="Subtitle 2"/>
          <p:cNvSpPr>
            <a:spLocks noGrp="1"/>
          </p:cNvSpPr>
          <p:nvPr>
            <p:ph type="subTitle" idx="1"/>
          </p:nvPr>
        </p:nvSpPr>
        <p:spPr>
          <a:xfrm>
            <a:off x="152400" y="838200"/>
            <a:ext cx="8534400" cy="5791200"/>
          </a:xfrm>
        </p:spPr>
        <p:txBody>
          <a:bodyPr>
            <a:normAutofit fontScale="92500" lnSpcReduction="10000"/>
          </a:bodyPr>
          <a:lstStyle/>
          <a:p>
            <a:pPr algn="l"/>
            <a:r>
              <a:rPr lang="en-US" sz="2000" dirty="0" smtClean="0">
                <a:solidFill>
                  <a:schemeClr val="tx1"/>
                </a:solidFill>
              </a:rPr>
              <a:t>1. Senior advocate not to file </a:t>
            </a:r>
            <a:r>
              <a:rPr lang="en-US" sz="2000" dirty="0" err="1" smtClean="0">
                <a:solidFill>
                  <a:schemeClr val="tx1"/>
                </a:solidFill>
              </a:rPr>
              <a:t>vakalatnama</a:t>
            </a:r>
            <a:r>
              <a:rPr lang="en-US" sz="2000" dirty="0" smtClean="0">
                <a:solidFill>
                  <a:schemeClr val="tx1"/>
                </a:solidFill>
              </a:rPr>
              <a:t> or act or plead under any court other than mentioned in Section 30 of Advocates Act, 1961. </a:t>
            </a:r>
            <a:endParaRPr lang="en-US" dirty="0" smtClean="0"/>
          </a:p>
          <a:p>
            <a:pPr algn="l"/>
            <a:r>
              <a:rPr lang="en-US" sz="2000" dirty="0" smtClean="0">
                <a:solidFill>
                  <a:schemeClr val="tx1"/>
                </a:solidFill>
              </a:rPr>
              <a:t>2. He is not to appear without an Advocate on Record (AOR) in the Supreme court or </a:t>
            </a:r>
            <a:r>
              <a:rPr lang="en-US" sz="2000" dirty="0" err="1" smtClean="0">
                <a:solidFill>
                  <a:schemeClr val="tx1"/>
                </a:solidFill>
              </a:rPr>
              <a:t>or</a:t>
            </a:r>
            <a:r>
              <a:rPr lang="en-US" sz="2000" dirty="0" smtClean="0">
                <a:solidFill>
                  <a:schemeClr val="tx1"/>
                </a:solidFill>
              </a:rPr>
              <a:t> without an Advocate in Part II of the State Roll or the </a:t>
            </a:r>
            <a:r>
              <a:rPr lang="en-US" sz="2000" dirty="0" err="1" smtClean="0">
                <a:solidFill>
                  <a:schemeClr val="tx1"/>
                </a:solidFill>
              </a:rPr>
              <a:t>authoriries</a:t>
            </a:r>
            <a:r>
              <a:rPr lang="en-US" sz="2000" dirty="0" smtClean="0">
                <a:solidFill>
                  <a:schemeClr val="tx1"/>
                </a:solidFill>
              </a:rPr>
              <a:t> mentioned in Section 30 of Advocates Act</a:t>
            </a:r>
          </a:p>
          <a:p>
            <a:pPr algn="l"/>
            <a:r>
              <a:rPr lang="en-US" sz="2000" dirty="0" smtClean="0">
                <a:solidFill>
                  <a:schemeClr val="tx1"/>
                </a:solidFill>
              </a:rPr>
              <a:t>3. He is not to accept instructions to draft pleading, affidavits, advice on evidence or to do any drafting work of an analogous kind in any Court or Tribunal or before any authorities mentioned in Section 30 of the Act or undertake </a:t>
            </a:r>
            <a:r>
              <a:rPr lang="en-US" sz="2000" dirty="0" err="1" smtClean="0">
                <a:solidFill>
                  <a:schemeClr val="tx1"/>
                </a:solidFill>
              </a:rPr>
              <a:t>conveyancing</a:t>
            </a:r>
            <a:r>
              <a:rPr lang="en-US" sz="2000" dirty="0" smtClean="0">
                <a:solidFill>
                  <a:schemeClr val="tx1"/>
                </a:solidFill>
              </a:rPr>
              <a:t> work of any kind. This restriction however shall not extend to settling any such matter as aforesaid in consultation with an advocate in Part II of the State Roll.</a:t>
            </a:r>
          </a:p>
          <a:p>
            <a:pPr algn="l"/>
            <a:r>
              <a:rPr lang="en-US" sz="2000" dirty="0" smtClean="0">
                <a:solidFill>
                  <a:schemeClr val="tx1"/>
                </a:solidFill>
              </a:rPr>
              <a:t>4. However,  he is free to make concessions or give undertaking in the course of arguments on behalf of his clients on instructions from the junior advocate.</a:t>
            </a:r>
          </a:p>
          <a:p>
            <a:pPr algn="l"/>
            <a:r>
              <a:rPr lang="en-US" sz="2000" dirty="0" smtClean="0">
                <a:solidFill>
                  <a:schemeClr val="tx1"/>
                </a:solidFill>
              </a:rPr>
              <a:t>5. He shall not accept directly from a client any brief or instructions to appear in any Court or Tribunal or before any person or other authorities in India. </a:t>
            </a:r>
          </a:p>
          <a:p>
            <a:pPr algn="l"/>
            <a:r>
              <a:rPr lang="en-US" sz="2000" dirty="0" smtClean="0">
                <a:solidFill>
                  <a:schemeClr val="tx1"/>
                </a:solidFill>
              </a:rPr>
              <a:t>6. A Senior Advocate who had acted as an Advocate (Junior) in a case, shall not after he has been designated as a Senior Advocate advise on grounds of appeal in a Court of Appeal or in the Supreme Court, except with an Advocate as aforesaid.</a:t>
            </a:r>
          </a:p>
          <a:p>
            <a:pPr algn="l"/>
            <a:r>
              <a:rPr lang="en-US" sz="2000" dirty="0" smtClean="0">
                <a:solidFill>
                  <a:schemeClr val="tx1"/>
                </a:solidFill>
              </a:rPr>
              <a:t>7. He may in recognition of the services rendered by an Advocate in Part-II of the State Roll appearing in any matter pay him a fee which he considers reasonable. </a:t>
            </a:r>
          </a:p>
        </p:txBody>
      </p:sp>
    </p:spTree>
    <p:extLst>
      <p:ext uri="{BB962C8B-B14F-4D97-AF65-F5344CB8AC3E}">
        <p14:creationId xmlns:p14="http://schemas.microsoft.com/office/powerpoint/2010/main" val="426166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491" y="200891"/>
            <a:ext cx="7723909" cy="942109"/>
          </a:xfrm>
        </p:spPr>
        <p:txBody>
          <a:bodyPr>
            <a:noAutofit/>
          </a:bodyPr>
          <a:lstStyle/>
          <a:p>
            <a:r>
              <a:rPr lang="en-US" sz="2800" b="1" dirty="0" smtClean="0"/>
              <a:t>STANDARDS OF PROFESSIONAL CONDUCT-Rules 1-52 of Chapter II of Part VI</a:t>
            </a:r>
            <a:r>
              <a:rPr lang="en-US" sz="2000" dirty="0" smtClean="0"/>
              <a:t/>
            </a:r>
            <a:br>
              <a:rPr lang="en-US" sz="2000" dirty="0" smtClean="0"/>
            </a:br>
            <a:endParaRPr lang="en-US" sz="2000" dirty="0"/>
          </a:p>
        </p:txBody>
      </p:sp>
      <p:sp>
        <p:nvSpPr>
          <p:cNvPr id="3" name="Subtitle 2"/>
          <p:cNvSpPr>
            <a:spLocks noGrp="1"/>
          </p:cNvSpPr>
          <p:nvPr>
            <p:ph type="subTitle" idx="1"/>
          </p:nvPr>
        </p:nvSpPr>
        <p:spPr>
          <a:xfrm>
            <a:off x="381000" y="1143000"/>
            <a:ext cx="8382000" cy="5029200"/>
          </a:xfrm>
        </p:spPr>
        <p:txBody>
          <a:bodyPr>
            <a:normAutofit/>
          </a:bodyPr>
          <a:lstStyle/>
          <a:p>
            <a:pPr algn="l"/>
            <a:r>
              <a:rPr lang="en-US" sz="1800" dirty="0" smtClean="0">
                <a:solidFill>
                  <a:schemeClr val="tx1"/>
                </a:solidFill>
              </a:rPr>
              <a:t>The standards of conduct and etiquette are divided into 7 sections- </a:t>
            </a:r>
          </a:p>
          <a:p>
            <a:pPr algn="just"/>
            <a:r>
              <a:rPr lang="en-US" sz="2400" b="1" dirty="0" smtClean="0">
                <a:solidFill>
                  <a:schemeClr val="tx1"/>
                </a:solidFill>
              </a:rPr>
              <a:t>Section I- Duty to the Court : Rules 1-10</a:t>
            </a:r>
          </a:p>
          <a:p>
            <a:pPr algn="just"/>
            <a:r>
              <a:rPr lang="en-US" sz="2400" b="1" dirty="0" smtClean="0">
                <a:solidFill>
                  <a:schemeClr val="tx1"/>
                </a:solidFill>
              </a:rPr>
              <a:t>Section II- Duty towards client: Rules 11-33</a:t>
            </a:r>
          </a:p>
          <a:p>
            <a:pPr algn="just"/>
            <a:r>
              <a:rPr lang="en-US" sz="2400" b="1" dirty="0" smtClean="0">
                <a:solidFill>
                  <a:schemeClr val="tx1"/>
                </a:solidFill>
              </a:rPr>
              <a:t>Section III- Duty towards opponents: Rules 34-35</a:t>
            </a:r>
          </a:p>
          <a:p>
            <a:pPr algn="just"/>
            <a:r>
              <a:rPr lang="en-US" sz="2400" b="1" dirty="0" smtClean="0">
                <a:solidFill>
                  <a:schemeClr val="tx1"/>
                </a:solidFill>
              </a:rPr>
              <a:t>Section IV- Duty to colleagues: Rules 26-39</a:t>
            </a:r>
          </a:p>
          <a:p>
            <a:pPr algn="just"/>
            <a:r>
              <a:rPr lang="en-US" sz="2400" b="1" dirty="0" smtClean="0">
                <a:solidFill>
                  <a:schemeClr val="tx1"/>
                </a:solidFill>
              </a:rPr>
              <a:t>Section IV A- Residual duties: Rules 40-44B</a:t>
            </a:r>
          </a:p>
          <a:p>
            <a:pPr algn="just"/>
            <a:r>
              <a:rPr lang="en-US" sz="2400" b="1" dirty="0" smtClean="0">
                <a:solidFill>
                  <a:schemeClr val="tx1"/>
                </a:solidFill>
              </a:rPr>
              <a:t>Section V- Duty in imparting training: rule 45</a:t>
            </a:r>
          </a:p>
          <a:p>
            <a:pPr algn="just"/>
            <a:r>
              <a:rPr lang="en-US" sz="2400" b="1" dirty="0" smtClean="0">
                <a:solidFill>
                  <a:schemeClr val="tx1"/>
                </a:solidFill>
              </a:rPr>
              <a:t>Section VI- Duty to render legal aid: Rule 46</a:t>
            </a:r>
            <a:endParaRPr lang="en-US" sz="2400" b="1" dirty="0" smtClean="0">
              <a:solidFill>
                <a:schemeClr val="tx1"/>
              </a:solidFill>
            </a:endParaRPr>
          </a:p>
          <a:p>
            <a:pPr algn="just"/>
            <a:r>
              <a:rPr lang="en-US" sz="2400" b="1" dirty="0" smtClean="0">
                <a:solidFill>
                  <a:schemeClr val="tx1"/>
                </a:solidFill>
              </a:rPr>
              <a:t>Section VII- Restriction on other employment: Rule 47-52</a:t>
            </a:r>
          </a:p>
          <a:p>
            <a:pPr algn="l"/>
            <a:endParaRPr lang="en-US" sz="1800" b="1" dirty="0" smtClean="0">
              <a:solidFill>
                <a:schemeClr val="tx1"/>
              </a:solidFill>
            </a:endParaRPr>
          </a:p>
          <a:p>
            <a:pPr algn="l"/>
            <a:endParaRPr lang="en-US" sz="1800" b="1" dirty="0">
              <a:solidFill>
                <a:schemeClr val="tx1"/>
              </a:solidFill>
            </a:endParaRPr>
          </a:p>
        </p:txBody>
      </p:sp>
    </p:spTree>
    <p:extLst>
      <p:ext uri="{BB962C8B-B14F-4D97-AF65-F5344CB8AC3E}">
        <p14:creationId xmlns:p14="http://schemas.microsoft.com/office/powerpoint/2010/main" val="1353631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TOWARDS COURT</a:t>
            </a:r>
            <a:endParaRPr lang="en-US" dirty="0"/>
          </a:p>
        </p:txBody>
      </p:sp>
      <p:sp>
        <p:nvSpPr>
          <p:cNvPr id="3" name="Content Placeholder 2"/>
          <p:cNvSpPr>
            <a:spLocks noGrp="1"/>
          </p:cNvSpPr>
          <p:nvPr>
            <p:ph idx="1"/>
          </p:nvPr>
        </p:nvSpPr>
        <p:spPr/>
        <p:txBody>
          <a:bodyPr>
            <a:normAutofit/>
          </a:bodyPr>
          <a:lstStyle/>
          <a:p>
            <a:r>
              <a:rPr lang="en-US" sz="1800" dirty="0" smtClean="0"/>
              <a:t>Rule 1-  Advocate to act </a:t>
            </a:r>
            <a:r>
              <a:rPr lang="en-US" sz="1800" dirty="0"/>
              <a:t>in a dignified </a:t>
            </a:r>
            <a:r>
              <a:rPr lang="en-US" sz="1800" dirty="0" smtClean="0"/>
              <a:t>manner</a:t>
            </a:r>
          </a:p>
          <a:p>
            <a:r>
              <a:rPr lang="en-US" sz="1800" dirty="0" smtClean="0"/>
              <a:t>Rule 2- Maintain a </a:t>
            </a:r>
            <a:r>
              <a:rPr lang="en-US" sz="1800" dirty="0" err="1" smtClean="0"/>
              <a:t>respecful</a:t>
            </a:r>
            <a:r>
              <a:rPr lang="en-US" sz="1800" dirty="0" smtClean="0"/>
              <a:t> attitude towards the court</a:t>
            </a:r>
          </a:p>
          <a:p>
            <a:r>
              <a:rPr lang="en-US" sz="1800" dirty="0" smtClean="0"/>
              <a:t>Rule 3- Not to influence the Judge or communicate in private with the Judge</a:t>
            </a:r>
          </a:p>
          <a:p>
            <a:r>
              <a:rPr lang="en-US" sz="1800" dirty="0" smtClean="0"/>
              <a:t>Rule 4- Prevent himself and his client to act in an unfair manner with the opponent party. </a:t>
            </a:r>
          </a:p>
          <a:p>
            <a:r>
              <a:rPr lang="en-US" sz="1800" dirty="0" smtClean="0"/>
              <a:t>Rule 5- </a:t>
            </a:r>
            <a:r>
              <a:rPr lang="en-US" sz="1800" dirty="0"/>
              <a:t>Refuse to represent clients who insist on unfair </a:t>
            </a:r>
            <a:r>
              <a:rPr lang="en-US" sz="1800" dirty="0" smtClean="0"/>
              <a:t>means</a:t>
            </a:r>
          </a:p>
          <a:p>
            <a:r>
              <a:rPr lang="en-US" sz="1800" dirty="0" smtClean="0"/>
              <a:t>Rule 6- </a:t>
            </a:r>
            <a:r>
              <a:rPr lang="en-US" sz="1800" dirty="0"/>
              <a:t>Appear in proper dress </a:t>
            </a:r>
            <a:r>
              <a:rPr lang="en-US" sz="1800" dirty="0" smtClean="0"/>
              <a:t>code</a:t>
            </a:r>
          </a:p>
          <a:p>
            <a:r>
              <a:rPr lang="en-US" sz="1800" dirty="0" smtClean="0"/>
              <a:t>Rule 7- </a:t>
            </a:r>
            <a:r>
              <a:rPr lang="en-US" sz="1800" dirty="0"/>
              <a:t>Refuse to appear </a:t>
            </a:r>
            <a:r>
              <a:rPr lang="en-US" sz="1800" dirty="0" smtClean="0"/>
              <a:t>in cases where any member of the Bench is a relative of the advocate</a:t>
            </a:r>
          </a:p>
          <a:p>
            <a:r>
              <a:rPr lang="en-US" sz="1800" dirty="0" smtClean="0"/>
              <a:t>Rule 8- </a:t>
            </a:r>
            <a:r>
              <a:rPr lang="en-US" sz="1800" dirty="0"/>
              <a:t>Not to wear bands or gowns in public </a:t>
            </a:r>
            <a:r>
              <a:rPr lang="en-US" sz="1800" dirty="0" smtClean="0"/>
              <a:t>places</a:t>
            </a:r>
          </a:p>
          <a:p>
            <a:r>
              <a:rPr lang="en-US" sz="1800" dirty="0" smtClean="0"/>
              <a:t>Rule 9- </a:t>
            </a:r>
            <a:r>
              <a:rPr lang="en-US" sz="1800" dirty="0"/>
              <a:t>Not </a:t>
            </a:r>
            <a:r>
              <a:rPr lang="en-US" sz="1800" dirty="0" smtClean="0"/>
              <a:t>represent organizations of </a:t>
            </a:r>
            <a:r>
              <a:rPr lang="en-US" sz="1800" dirty="0"/>
              <a:t>which he is a </a:t>
            </a:r>
            <a:r>
              <a:rPr lang="en-US" sz="1800" dirty="0" smtClean="0"/>
              <a:t>member</a:t>
            </a:r>
          </a:p>
          <a:p>
            <a:r>
              <a:rPr lang="en-US" sz="1800" dirty="0" smtClean="0"/>
              <a:t>Rule 10- </a:t>
            </a:r>
            <a:r>
              <a:rPr lang="en-US" sz="1800" dirty="0"/>
              <a:t>Not </a:t>
            </a:r>
            <a:r>
              <a:rPr lang="en-US" sz="1800" dirty="0" smtClean="0"/>
              <a:t>to appear </a:t>
            </a:r>
            <a:r>
              <a:rPr lang="en-US" sz="1800" dirty="0"/>
              <a:t>in </a:t>
            </a:r>
            <a:r>
              <a:rPr lang="en-US" sz="1800" dirty="0" smtClean="0"/>
              <a:t>cases where he himself has a pecuniary interest</a:t>
            </a:r>
          </a:p>
          <a:p>
            <a:r>
              <a:rPr lang="en-US" sz="1800" dirty="0" smtClean="0"/>
              <a:t>Rule 11- Not to stand as a surety of client in legal proceedings. </a:t>
            </a:r>
            <a:endParaRPr lang="en-US" sz="1800" dirty="0"/>
          </a:p>
        </p:txBody>
      </p:sp>
    </p:spTree>
    <p:extLst>
      <p:ext uri="{BB962C8B-B14F-4D97-AF65-F5344CB8AC3E}">
        <p14:creationId xmlns:p14="http://schemas.microsoft.com/office/powerpoint/2010/main" val="4181379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391400" cy="762000"/>
          </a:xfrm>
        </p:spPr>
        <p:txBody>
          <a:bodyPr>
            <a:normAutofit/>
          </a:bodyPr>
          <a:lstStyle/>
          <a:p>
            <a:r>
              <a:rPr lang="en-US" sz="3200" dirty="0" smtClean="0"/>
              <a:t>DUTY TOWARDS CLIENT</a:t>
            </a:r>
            <a:endParaRPr lang="en-US" sz="3200" dirty="0"/>
          </a:p>
        </p:txBody>
      </p:sp>
      <p:sp>
        <p:nvSpPr>
          <p:cNvPr id="3" name="Content Placeholder 2"/>
          <p:cNvSpPr>
            <a:spLocks noGrp="1"/>
          </p:cNvSpPr>
          <p:nvPr>
            <p:ph idx="1"/>
          </p:nvPr>
        </p:nvSpPr>
        <p:spPr>
          <a:xfrm>
            <a:off x="304800" y="762000"/>
            <a:ext cx="8229600" cy="5715000"/>
          </a:xfrm>
        </p:spPr>
        <p:txBody>
          <a:bodyPr>
            <a:normAutofit/>
          </a:bodyPr>
          <a:lstStyle/>
          <a:p>
            <a:r>
              <a:rPr lang="en-US" sz="2000" dirty="0" smtClean="0"/>
              <a:t>Rule 11- </a:t>
            </a:r>
            <a:r>
              <a:rPr lang="en-US" sz="2000" dirty="0"/>
              <a:t>Bound to accept </a:t>
            </a:r>
            <a:r>
              <a:rPr lang="en-US" sz="2000" dirty="0" smtClean="0"/>
              <a:t>briefs</a:t>
            </a:r>
          </a:p>
          <a:p>
            <a:r>
              <a:rPr lang="en-US" sz="2000" dirty="0" smtClean="0"/>
              <a:t>Rule 12- Not to withdraw from service of client unless there is a sufficient cause</a:t>
            </a:r>
          </a:p>
          <a:p>
            <a:r>
              <a:rPr lang="en-US" sz="2000" dirty="0" smtClean="0"/>
              <a:t>Rule 13- </a:t>
            </a:r>
            <a:r>
              <a:rPr lang="en-US" sz="2000" dirty="0"/>
              <a:t>Not appear in matters where he himself is a </a:t>
            </a:r>
            <a:r>
              <a:rPr lang="en-US" sz="2000" dirty="0" err="1" smtClean="0"/>
              <a:t>witnes</a:t>
            </a:r>
            <a:endParaRPr lang="en-US" sz="2000" dirty="0" smtClean="0"/>
          </a:p>
          <a:p>
            <a:r>
              <a:rPr lang="en-US" sz="2000" dirty="0" smtClean="0"/>
              <a:t>Rule 14- Full disclosure to the client</a:t>
            </a:r>
          </a:p>
          <a:p>
            <a:r>
              <a:rPr lang="en-US" sz="2000" dirty="0" smtClean="0"/>
              <a:t>Rule 15- Uphold client interest by all means</a:t>
            </a:r>
          </a:p>
          <a:p>
            <a:r>
              <a:rPr lang="en-US" sz="2000" dirty="0" smtClean="0"/>
              <a:t>Rule 16- </a:t>
            </a:r>
            <a:r>
              <a:rPr lang="en-US" sz="2000" dirty="0"/>
              <a:t>Not suppress material </a:t>
            </a:r>
            <a:r>
              <a:rPr lang="en-US" sz="2000" dirty="0" smtClean="0"/>
              <a:t>that proves the innocence of the accused</a:t>
            </a:r>
          </a:p>
          <a:p>
            <a:r>
              <a:rPr lang="en-US" sz="2000" dirty="0" smtClean="0"/>
              <a:t>Rule 17- </a:t>
            </a:r>
            <a:r>
              <a:rPr lang="en-US" sz="2000" dirty="0"/>
              <a:t>Not disclose the communications between client and </a:t>
            </a:r>
            <a:r>
              <a:rPr lang="en-US" sz="2000" dirty="0" smtClean="0"/>
              <a:t>himself</a:t>
            </a:r>
          </a:p>
          <a:p>
            <a:r>
              <a:rPr lang="en-US" sz="2000" dirty="0" smtClean="0"/>
              <a:t>Rule 18- Exception to rule 17- Section 126 of Evidence Act, 1872</a:t>
            </a:r>
          </a:p>
          <a:p>
            <a:r>
              <a:rPr lang="en-US" sz="2000" dirty="0" smtClean="0"/>
              <a:t>Rule 18- Not to </a:t>
            </a:r>
            <a:r>
              <a:rPr lang="en-US" sz="2000" dirty="0"/>
              <a:t>instigate </a:t>
            </a:r>
            <a:r>
              <a:rPr lang="en-US" sz="2000" dirty="0" smtClean="0"/>
              <a:t>litigation</a:t>
            </a:r>
          </a:p>
          <a:p>
            <a:r>
              <a:rPr lang="en-US" sz="2000" dirty="0" smtClean="0"/>
              <a:t>Rule 19- Act on instruction of the client</a:t>
            </a:r>
          </a:p>
          <a:p>
            <a:r>
              <a:rPr lang="en-US" sz="2000" dirty="0" smtClean="0"/>
              <a:t>Rule 20- Not to fix a fee dependent on the result of the suit</a:t>
            </a:r>
          </a:p>
        </p:txBody>
      </p:sp>
    </p:spTree>
    <p:extLst>
      <p:ext uri="{BB962C8B-B14F-4D97-AF65-F5344CB8AC3E}">
        <p14:creationId xmlns:p14="http://schemas.microsoft.com/office/powerpoint/2010/main" val="555104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a:t>
            </a:r>
            <a:endParaRPr lang="en-US" dirty="0"/>
          </a:p>
        </p:txBody>
      </p:sp>
      <p:sp>
        <p:nvSpPr>
          <p:cNvPr id="3" name="Content Placeholder 2"/>
          <p:cNvSpPr>
            <a:spLocks noGrp="1"/>
          </p:cNvSpPr>
          <p:nvPr>
            <p:ph idx="1"/>
          </p:nvPr>
        </p:nvSpPr>
        <p:spPr/>
        <p:txBody>
          <a:bodyPr>
            <a:normAutofit lnSpcReduction="10000"/>
          </a:bodyPr>
          <a:lstStyle/>
          <a:p>
            <a:r>
              <a:rPr lang="en-US" sz="1800" dirty="0" smtClean="0"/>
              <a:t>Rule 21- Not to buy or receive any actionable claim</a:t>
            </a:r>
          </a:p>
          <a:p>
            <a:r>
              <a:rPr lang="en-US" sz="1800" dirty="0" smtClean="0"/>
              <a:t>Rule 22- Not bid or purchase property arising of legal proceeding</a:t>
            </a:r>
          </a:p>
          <a:p>
            <a:r>
              <a:rPr lang="en-US" sz="1800" dirty="0" smtClean="0"/>
              <a:t>Rule 22A- Not bid or transfer property arising of legal proceeding</a:t>
            </a:r>
          </a:p>
          <a:p>
            <a:r>
              <a:rPr lang="en-US" sz="1800" dirty="0" smtClean="0"/>
              <a:t>Rule 23- Not adjust fees against personal liability</a:t>
            </a:r>
          </a:p>
          <a:p>
            <a:r>
              <a:rPr lang="en-US" sz="1800" dirty="0" smtClean="0"/>
              <a:t>Rule 24- Not to abuse the confidence of client</a:t>
            </a:r>
          </a:p>
          <a:p>
            <a:r>
              <a:rPr lang="en-US" sz="1800" dirty="0" smtClean="0"/>
              <a:t>Rule 25- </a:t>
            </a:r>
            <a:r>
              <a:rPr lang="en-US" sz="1800" dirty="0"/>
              <a:t>Keep proper accounts</a:t>
            </a:r>
            <a:endParaRPr lang="en-US" sz="1800" dirty="0" smtClean="0"/>
          </a:p>
          <a:p>
            <a:r>
              <a:rPr lang="en-US" sz="1800" dirty="0" smtClean="0"/>
              <a:t>Rule 26- Can divert expenses from accounts towards fees, with the client consent</a:t>
            </a:r>
          </a:p>
          <a:p>
            <a:r>
              <a:rPr lang="en-US" sz="1800" dirty="0" smtClean="0"/>
              <a:t>Rule 27- </a:t>
            </a:r>
            <a:r>
              <a:rPr lang="en-US" sz="1800" dirty="0"/>
              <a:t>Intimate the client on amounts</a:t>
            </a:r>
            <a:endParaRPr lang="en-US" sz="1800" dirty="0" smtClean="0"/>
          </a:p>
          <a:p>
            <a:r>
              <a:rPr lang="en-US" sz="1800" dirty="0" smtClean="0"/>
              <a:t>Rule 28-   To Adjust the fee</a:t>
            </a:r>
          </a:p>
          <a:p>
            <a:r>
              <a:rPr lang="en-US" sz="1800" dirty="0" smtClean="0"/>
              <a:t>Rule 30- To provide copy of the accounts</a:t>
            </a:r>
          </a:p>
          <a:p>
            <a:r>
              <a:rPr lang="en-US" sz="1800" dirty="0" smtClean="0"/>
              <a:t>Rule 31-   N</a:t>
            </a:r>
            <a:r>
              <a:rPr lang="en-US" sz="1800" dirty="0" smtClean="0"/>
              <a:t>ot to enter </a:t>
            </a:r>
            <a:r>
              <a:rPr lang="en-US" sz="1800" dirty="0"/>
              <a:t>into arrangements whereby funds in his hands are converted into loans</a:t>
            </a:r>
            <a:r>
              <a:rPr lang="en-US" sz="1800" dirty="0" smtClean="0"/>
              <a:t>.</a:t>
            </a:r>
          </a:p>
          <a:p>
            <a:r>
              <a:rPr lang="en-US" sz="1800" dirty="0" smtClean="0"/>
              <a:t>Rule 32- Not to </a:t>
            </a:r>
            <a:r>
              <a:rPr lang="en-US" sz="1800" dirty="0"/>
              <a:t>lend money to his client</a:t>
            </a:r>
            <a:endParaRPr lang="en-US" sz="1800" dirty="0" smtClean="0"/>
          </a:p>
          <a:p>
            <a:r>
              <a:rPr lang="en-US" sz="1800" dirty="0" smtClean="0"/>
              <a:t>Rule 33- Not to appear </a:t>
            </a:r>
            <a:r>
              <a:rPr lang="en-US" sz="1800" dirty="0"/>
              <a:t>for opposite </a:t>
            </a:r>
            <a:r>
              <a:rPr lang="en-US" sz="1800" dirty="0" smtClean="0"/>
              <a:t>party</a:t>
            </a:r>
            <a:endParaRPr lang="en-US" sz="1800" dirty="0" smtClean="0"/>
          </a:p>
          <a:p>
            <a:endParaRPr lang="en-US" dirty="0"/>
          </a:p>
        </p:txBody>
      </p:sp>
    </p:spTree>
    <p:extLst>
      <p:ext uri="{BB962C8B-B14F-4D97-AF65-F5344CB8AC3E}">
        <p14:creationId xmlns:p14="http://schemas.microsoft.com/office/powerpoint/2010/main" val="3265548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TOWARDS COLLEAGUES</a:t>
            </a:r>
            <a:endParaRPr lang="en-US" dirty="0"/>
          </a:p>
        </p:txBody>
      </p:sp>
      <p:sp>
        <p:nvSpPr>
          <p:cNvPr id="3" name="Content Placeholder 2"/>
          <p:cNvSpPr>
            <a:spLocks noGrp="1"/>
          </p:cNvSpPr>
          <p:nvPr>
            <p:ph idx="1"/>
          </p:nvPr>
        </p:nvSpPr>
        <p:spPr/>
        <p:txBody>
          <a:bodyPr>
            <a:normAutofit/>
          </a:bodyPr>
          <a:lstStyle/>
          <a:p>
            <a:r>
              <a:rPr lang="en-US" sz="2400" dirty="0" smtClean="0"/>
              <a:t>Rule 36- </a:t>
            </a:r>
            <a:r>
              <a:rPr lang="en-US" sz="2400" dirty="0"/>
              <a:t>Not advertise or solicit work</a:t>
            </a:r>
            <a:endParaRPr lang="en-US" sz="2400" dirty="0" smtClean="0"/>
          </a:p>
          <a:p>
            <a:r>
              <a:rPr lang="en-US" sz="2400" dirty="0" smtClean="0"/>
              <a:t>Rule 37- Not to permit his name to be used in unauthorized professional services</a:t>
            </a:r>
          </a:p>
          <a:p>
            <a:r>
              <a:rPr lang="en-US" sz="2400" dirty="0" smtClean="0"/>
              <a:t>Rule 38- Not to </a:t>
            </a:r>
            <a:r>
              <a:rPr lang="en-US" sz="2400" dirty="0"/>
              <a:t>accept a fee less than the fee, which can be taxed under rules when the client is able to pay more.</a:t>
            </a:r>
            <a:endParaRPr lang="en-US" sz="2400" dirty="0" smtClean="0"/>
          </a:p>
          <a:p>
            <a:r>
              <a:rPr lang="en-US" sz="2400" dirty="0" smtClean="0"/>
              <a:t>Rule 39- Not to appear </a:t>
            </a:r>
            <a:r>
              <a:rPr lang="en-US" sz="2400" dirty="0"/>
              <a:t>in any </a:t>
            </a:r>
            <a:r>
              <a:rPr lang="en-US" sz="2400" dirty="0" smtClean="0"/>
              <a:t>case where </a:t>
            </a:r>
            <a:r>
              <a:rPr lang="en-US" sz="2400" dirty="0"/>
              <a:t>another advocate has filed a </a:t>
            </a:r>
            <a:r>
              <a:rPr lang="en-US" sz="2400" dirty="0" err="1" smtClean="0"/>
              <a:t>vakalat</a:t>
            </a:r>
            <a:r>
              <a:rPr lang="en-US" sz="2400" dirty="0" smtClean="0"/>
              <a:t> </a:t>
            </a:r>
            <a:r>
              <a:rPr lang="en-US" sz="2400" dirty="0"/>
              <a:t>or memo for the same </a:t>
            </a:r>
            <a:r>
              <a:rPr lang="en-US" sz="2400" dirty="0" smtClean="0"/>
              <a:t>party, except on the consent of the other advocate. </a:t>
            </a:r>
            <a:endParaRPr lang="en-US" sz="2400" dirty="0"/>
          </a:p>
        </p:txBody>
      </p:sp>
    </p:spTree>
    <p:extLst>
      <p:ext uri="{BB962C8B-B14F-4D97-AF65-F5344CB8AC3E}">
        <p14:creationId xmlns:p14="http://schemas.microsoft.com/office/powerpoint/2010/main" val="3023078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Duty in Imparting Training</a:t>
            </a:r>
            <a:endParaRPr lang="en-US" dirty="0"/>
          </a:p>
        </p:txBody>
      </p:sp>
      <p:sp>
        <p:nvSpPr>
          <p:cNvPr id="3" name="Content Placeholder 2"/>
          <p:cNvSpPr>
            <a:spLocks noGrp="1"/>
          </p:cNvSpPr>
          <p:nvPr>
            <p:ph idx="1"/>
          </p:nvPr>
        </p:nvSpPr>
        <p:spPr/>
        <p:txBody>
          <a:bodyPr/>
          <a:lstStyle/>
          <a:p>
            <a:r>
              <a:rPr lang="en-US" dirty="0" smtClean="0"/>
              <a:t>RULE 45- Every advocate shall in the practice of the profession of law bear in mind that any one genuinely in need of a lawyer is entitled to legal assistance even though he cannot pay for it fully or adequately and that within the limits of an Advocate’s economic condition, free legal assistance to the indigent and oppressed is one of the highest obligations an advocate owes to society.</a:t>
            </a:r>
            <a:endParaRPr lang="en-US" dirty="0"/>
          </a:p>
        </p:txBody>
      </p:sp>
    </p:spTree>
    <p:extLst>
      <p:ext uri="{BB962C8B-B14F-4D97-AF65-F5344CB8AC3E}">
        <p14:creationId xmlns:p14="http://schemas.microsoft.com/office/powerpoint/2010/main" val="135447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1135</Words>
  <Application>Microsoft Office PowerPoint</Application>
  <PresentationFormat>On-screen Show (4:3)</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RULES GOVERNING ADVOCATES AS PER PART VI OF BAR COUNCIL OF INDIA RULES  </vt:lpstr>
      <vt:lpstr>RULES GOVERNING ADVOCATES</vt:lpstr>
      <vt:lpstr>7 RESTRICTIONS ON SENIOR ADVOCATES</vt:lpstr>
      <vt:lpstr>STANDARDS OF PROFESSIONAL CONDUCT-Rules 1-52 of Chapter II of Part VI </vt:lpstr>
      <vt:lpstr>DUTY TOWARDS COURT</vt:lpstr>
      <vt:lpstr>DUTY TOWARDS CLIENT</vt:lpstr>
      <vt:lpstr>CONT.. </vt:lpstr>
      <vt:lpstr>DUTY TOWARDS COLLEAGUES</vt:lpstr>
      <vt:lpstr>Duty in Imparting Training</vt:lpstr>
      <vt:lpstr>Duty to render legal aid</vt:lpstr>
      <vt:lpstr>Restriction on other Employments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RULES GOVERNING ADVOCATES AS PER THE BAR COUNCIL OF INDIA RULES </dc:title>
  <dc:creator>Dell</dc:creator>
  <cp:lastModifiedBy>Dell</cp:lastModifiedBy>
  <cp:revision>25</cp:revision>
  <dcterms:created xsi:type="dcterms:W3CDTF">2006-08-16T00:00:00Z</dcterms:created>
  <dcterms:modified xsi:type="dcterms:W3CDTF">2020-04-11T14:08:48Z</dcterms:modified>
</cp:coreProperties>
</file>